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sldIdLst>
    <p:sldId id="256" r:id="rId2"/>
    <p:sldId id="263" r:id="rId3"/>
    <p:sldId id="258" r:id="rId4"/>
    <p:sldId id="264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4" userDrawn="1">
          <p15:clr>
            <a:srgbClr val="A4A3A4"/>
          </p15:clr>
        </p15:guide>
        <p15:guide id="2" pos="19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8" autoAdjust="0"/>
    <p:restoredTop sz="94604"/>
  </p:normalViewPr>
  <p:slideViewPr>
    <p:cSldViewPr>
      <p:cViewPr>
        <p:scale>
          <a:sx n="170" d="100"/>
          <a:sy n="170" d="100"/>
        </p:scale>
        <p:origin x="688" y="144"/>
      </p:cViewPr>
      <p:guideLst>
        <p:guide orient="horz" pos="234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2" name="AutoShape 3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4" name="AutoShape 5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5" name="AutoShape 6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6" name="AutoShape 7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7" name="AutoShape 8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8" name="AutoShape 9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59" name="AutoShape 10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60" name="AutoShape 11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86" tIns="40843" rIns="81686" bIns="40843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zh-HK" altLang="en-US"/>
          </a:p>
        </p:txBody>
      </p:sp>
      <p:sp>
        <p:nvSpPr>
          <p:cNvPr id="2061" name="Rectangle 1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08200" y="754063"/>
            <a:ext cx="2563813" cy="370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/>
          <a:p>
            <a:endParaRPr lang="en-US" dirty="0"/>
          </a:p>
        </p:txBody>
      </p:sp>
      <p:sp>
        <p:nvSpPr>
          <p:cNvPr id="2" name="Rectangle 13"/>
          <p:cNvSpPr>
            <a:spLocks noGrp="1" noChangeArrowheads="1"/>
          </p:cNvSpPr>
          <p:nvPr>
            <p:ph type="body"/>
          </p:nvPr>
        </p:nvSpPr>
        <p:spPr bwMode="auto">
          <a:xfrm>
            <a:off x="679484" y="4714970"/>
            <a:ext cx="5421581" cy="444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HK" altLang="zh-HK" noProof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33478" cy="47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3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HK" dirty="0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dt"/>
          </p:nvPr>
        </p:nvSpPr>
        <p:spPr bwMode="auto">
          <a:xfrm>
            <a:off x="3847069" y="0"/>
            <a:ext cx="2933477" cy="47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3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HK" dirty="0"/>
          </a:p>
        </p:txBody>
      </p:sp>
      <p:sp>
        <p:nvSpPr>
          <p:cNvPr id="2064" name="Rectangle 16"/>
          <p:cNvSpPr>
            <a:spLocks noGrp="1" noChangeArrowheads="1"/>
          </p:cNvSpPr>
          <p:nvPr>
            <p:ph type="ftr"/>
          </p:nvPr>
        </p:nvSpPr>
        <p:spPr bwMode="auto">
          <a:xfrm>
            <a:off x="1" y="9428466"/>
            <a:ext cx="2933478" cy="47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3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HK" dirty="0"/>
          </a:p>
        </p:txBody>
      </p:sp>
      <p:sp>
        <p:nvSpPr>
          <p:cNvPr id="2065" name="Rectangle 17"/>
          <p:cNvSpPr>
            <a:spLocks noGrp="1" noChangeArrowheads="1"/>
          </p:cNvSpPr>
          <p:nvPr>
            <p:ph type="sldNum"/>
          </p:nvPr>
        </p:nvSpPr>
        <p:spPr bwMode="auto">
          <a:xfrm>
            <a:off x="3847069" y="9428466"/>
            <a:ext cx="2933477" cy="47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B4CA3DC5-274A-467C-BF4E-E13D0E01BE57}" type="slidenum">
              <a:rPr lang="en-US" altLang="zh-HK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19497246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246361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65479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06322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471649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1D69FF-450E-4292-ABD0-F1B946F96495}" type="slidenum">
              <a:rPr lang="en-US" altLang="zh-HK" sz="13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zh-HK" sz="1300" dirty="0"/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09788" y="754063"/>
            <a:ext cx="2576512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84" y="4714970"/>
            <a:ext cx="5438711" cy="446735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 dirty="0"/>
          </a:p>
        </p:txBody>
      </p:sp>
    </p:spTree>
    <p:extLst>
      <p:ext uri="{BB962C8B-B14F-4D97-AF65-F5344CB8AC3E}">
        <p14:creationId xmlns:p14="http://schemas.microsoft.com/office/powerpoint/2010/main" val="159187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246361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65479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06322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471649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5A886C-B169-475F-B2F0-1E7C1B5E8219}" type="slidenum">
              <a:rPr lang="en-US" altLang="zh-HK" sz="13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HK" sz="1300" dirty="0"/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09788" y="754063"/>
            <a:ext cx="2563812" cy="37068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83" y="4714970"/>
            <a:ext cx="5424436" cy="445261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 dirty="0"/>
          </a:p>
        </p:txBody>
      </p:sp>
    </p:spTree>
    <p:extLst>
      <p:ext uri="{BB962C8B-B14F-4D97-AF65-F5344CB8AC3E}">
        <p14:creationId xmlns:p14="http://schemas.microsoft.com/office/powerpoint/2010/main" val="1201833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8595D-17DA-FBBF-AE25-D3DA91957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7">
            <a:extLst>
              <a:ext uri="{FF2B5EF4-FFF2-40B4-BE49-F238E27FC236}">
                <a16:creationId xmlns:a16="http://schemas.microsoft.com/office/drawing/2014/main" id="{3E7F6FC2-2DCD-F424-FFEE-5644D2580AB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246361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65479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063220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471649" indent="-204214" defTabSz="401339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99920" algn="l"/>
                <a:tab pos="801259" algn="l"/>
                <a:tab pos="1202597" algn="l"/>
                <a:tab pos="1603937" algn="l"/>
                <a:tab pos="2005274" algn="l"/>
                <a:tab pos="2406614" algn="l"/>
                <a:tab pos="2807952" algn="l"/>
                <a:tab pos="3209290" algn="l"/>
                <a:tab pos="3610629" algn="l"/>
                <a:tab pos="4011966" algn="l"/>
                <a:tab pos="4413305" algn="l"/>
                <a:tab pos="4814644" algn="l"/>
                <a:tab pos="5215982" algn="l"/>
                <a:tab pos="5617321" algn="l"/>
                <a:tab pos="6018659" algn="l"/>
                <a:tab pos="6419998" algn="l"/>
                <a:tab pos="6821337" algn="l"/>
                <a:tab pos="7222675" algn="l"/>
                <a:tab pos="7624014" algn="l"/>
                <a:tab pos="8025353" algn="l"/>
              </a:tabLst>
              <a:defRPr sz="11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5A886C-B169-475F-B2F0-1E7C1B5E8219}" type="slidenum">
              <a:rPr lang="en-US" altLang="zh-HK" sz="13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HK" sz="1300" dirty="0"/>
          </a:p>
        </p:txBody>
      </p:sp>
      <p:sp>
        <p:nvSpPr>
          <p:cNvPr id="8195" name="Rectangle 1">
            <a:extLst>
              <a:ext uri="{FF2B5EF4-FFF2-40B4-BE49-F238E27FC236}">
                <a16:creationId xmlns:a16="http://schemas.microsoft.com/office/drawing/2014/main" id="{DFD3A930-EE94-7E70-3578-160DC9DADC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09788" y="754063"/>
            <a:ext cx="2563812" cy="37068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3603027E-FF69-9755-4687-463BC6ECC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83" y="4714970"/>
            <a:ext cx="5424436" cy="445261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 dirty="0"/>
          </a:p>
        </p:txBody>
      </p:sp>
    </p:spTree>
    <p:extLst>
      <p:ext uri="{BB962C8B-B14F-4D97-AF65-F5344CB8AC3E}">
        <p14:creationId xmlns:p14="http://schemas.microsoft.com/office/powerpoint/2010/main" val="52560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251DAF-36EE-46A5-83FB-B373C8F2FC99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149771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E91E1-23EF-4B13-A443-CB14B6C3C0A8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07831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545FE-687C-4318-A26F-D8F8DC08E0BB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409085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F35CF6-06F2-4CF1-BB30-163B7FAA329B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07015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D9977-4A4B-40A1-89D8-0D71A0342C0A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14589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5492-3D6A-434D-A3CF-6F946D4372B1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1993653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0A710C-5D5C-4476-9D50-1D06C007E190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420139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5F3B9-EB37-43D9-804F-25BF64B53564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21624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232892-787D-402B-B89D-5AAEC732AC55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163946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62EB6-B552-45C9-A3B5-BCA263C7983E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3793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F561C7-0D6C-45D7-BF27-DAD4939F0710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931709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76708"/>
            <a:ext cx="5810250" cy="2103305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HK" dirty="0"/>
              <a:t>9/7/15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64DA3-F08E-4002-9349-CDF4DC159255}" type="slidenum">
              <a:rPr lang="en-US" altLang="zh-HK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99765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HK"/>
              <a:t>9/7/15</a:t>
            </a:r>
            <a:endParaRPr lang="en-US" altLang="zh-H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517D77-82EB-4EFF-84F6-19B8FA5742B8}" type="slidenum">
              <a:rPr lang="en-US" altLang="zh-HK" smtClean="0"/>
              <a:pPr>
                <a:defRPr/>
              </a:pPr>
              <a:t>‹#›</a:t>
            </a:fld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85207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jpg"/><Relationship Id="rId4" Type="http://schemas.openxmlformats.org/officeDocument/2006/relationships/hyperlink" Target="https://www.secureguard.com/hk-datacenter" TargetMode="External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848168-C8B1-8503-1888-FA7A6E09C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832" y="1445423"/>
            <a:ext cx="6858000" cy="3494009"/>
          </a:xfrm>
          <a:prstGeom prst="rect">
            <a:avLst/>
          </a:prstGeom>
          <a:effectLst>
            <a:softEdge rad="355600"/>
          </a:effectLst>
        </p:spPr>
      </p:pic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8181528" y="5546165"/>
            <a:ext cx="2016224" cy="165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414338" indent="-204788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KEY FEATURES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Electronic Handle Door Lock 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TW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Advanced Access Control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Real-time Doors Access Monitoring 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Centralized Access Control 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Audit Trail and Reporting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Visitor Management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User-Friendly Interface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Standalone Network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Brand-Neutral</a:t>
            </a:r>
          </a:p>
          <a:p>
            <a:pPr marL="171450" indent="-171450" eaLnBrk="1">
              <a:lnSpc>
                <a:spcPct val="100000"/>
              </a:lnSpc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zh-HK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Robust Physical Security</a:t>
            </a:r>
          </a:p>
        </p:txBody>
      </p:sp>
      <p:cxnSp>
        <p:nvCxnSpPr>
          <p:cNvPr id="2" name="Straight Connector 4"/>
          <p:cNvCxnSpPr>
            <a:cxnSpLocks noChangeShapeType="1"/>
          </p:cNvCxnSpPr>
          <p:nvPr/>
        </p:nvCxnSpPr>
        <p:spPr bwMode="auto">
          <a:xfrm>
            <a:off x="188640" y="2432720"/>
            <a:ext cx="2906712" cy="0"/>
          </a:xfrm>
          <a:prstGeom prst="line">
            <a:avLst/>
          </a:prstGeom>
          <a:noFill/>
          <a:ln w="38100" algn="ctr">
            <a:solidFill>
              <a:schemeClr val="bg1"/>
            </a:solidFill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矩形 11"/>
          <p:cNvSpPr>
            <a:spLocks noChangeArrowheads="1"/>
          </p:cNvSpPr>
          <p:nvPr/>
        </p:nvSpPr>
        <p:spPr bwMode="auto">
          <a:xfrm>
            <a:off x="3" y="9606856"/>
            <a:ext cx="6335397" cy="25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just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altLang="en-US" sz="700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Tel : +852- 3618 9188   Fax: +852- 3590 9009      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Website: www.lux-rack.com</a:t>
            </a:r>
            <a:r>
              <a:rPr lang="zh-TW" altLang="en-US" sz="700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Copyright  Lux Rack Solutions Limited. </a:t>
            </a:r>
            <a:r>
              <a:rPr lang="en-US" sz="700" dirty="0">
                <a:solidFill>
                  <a:schemeClr val="accent3">
                    <a:lumMod val="50000"/>
                  </a:schemeClr>
                </a:solidFill>
              </a:rPr>
              <a:t>© 2026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cs typeface="Arial" panose="020B0604020202020204" pitchFamily="34" charset="0"/>
              </a:rPr>
              <a:t>All right reserved</a:t>
            </a:r>
            <a:r>
              <a:rPr lang="en-US" altLang="zh-TW" sz="700" dirty="0">
                <a:solidFill>
                  <a:schemeClr val="bg2"/>
                </a:solidFill>
                <a:cs typeface="Arial" panose="020B0604020202020204" pitchFamily="34" charset="0"/>
              </a:rPr>
              <a:t>.</a:t>
            </a:r>
            <a:endParaRPr lang="en-US" altLang="en-US" sz="70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721711"/>
              </p:ext>
            </p:extLst>
          </p:nvPr>
        </p:nvGraphicFramePr>
        <p:xfrm>
          <a:off x="0" y="9362746"/>
          <a:ext cx="6362686" cy="24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4076">
                  <a:extLst>
                    <a:ext uri="{9D8B030D-6E8A-4147-A177-3AD203B41FA5}">
                      <a16:colId xmlns:a16="http://schemas.microsoft.com/office/drawing/2014/main" val="2649510093"/>
                    </a:ext>
                  </a:extLst>
                </a:gridCol>
                <a:gridCol w="1438610">
                  <a:extLst>
                    <a:ext uri="{9D8B030D-6E8A-4147-A177-3AD203B41FA5}">
                      <a16:colId xmlns:a16="http://schemas.microsoft.com/office/drawing/2014/main" val="1961195010"/>
                    </a:ext>
                  </a:extLst>
                </a:gridCol>
              </a:tblGrid>
              <a:tr h="2460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Address: </a:t>
                      </a:r>
                      <a:r>
                        <a:rPr lang="en-HK" sz="7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20, 19/F, International Trade Centre, 11 Sha Tsui Road, Tsuen Wan, New Territories</a:t>
                      </a:r>
                      <a:endParaRPr lang="en-US" sz="7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3000"/>
                        </a:lnSpc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zh-HK" sz="7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DS-EL-20260901</a:t>
                      </a: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54157"/>
                  </a:ext>
                </a:extLst>
              </a:tr>
            </a:tbl>
          </a:graphicData>
        </a:graphic>
      </p:graphicFrame>
      <p:pic>
        <p:nvPicPr>
          <p:cNvPr id="5" name="圖片 4">
            <a:extLst>
              <a:ext uri="{FF2B5EF4-FFF2-40B4-BE49-F238E27FC236}">
                <a16:creationId xmlns:a16="http://schemas.microsoft.com/office/drawing/2014/main" id="{D4D9C7A6-4BE4-4686-85B6-C4BA2C110B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00" y="9345488"/>
            <a:ext cx="515102" cy="515102"/>
          </a:xfrm>
          <a:prstGeom prst="rect">
            <a:avLst/>
          </a:prstGeom>
        </p:spPr>
      </p:pic>
      <p:pic>
        <p:nvPicPr>
          <p:cNvPr id="10" name="圖片 19">
            <a:extLst>
              <a:ext uri="{FF2B5EF4-FFF2-40B4-BE49-F238E27FC236}">
                <a16:creationId xmlns:a16="http://schemas.microsoft.com/office/drawing/2014/main" id="{4C88CD2D-9034-D02E-A2D6-4A793026D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228"/>
            <a:ext cx="6850502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194951F-DA0A-04D7-E188-B3FA9F617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4520952"/>
            <a:ext cx="6864350" cy="672434"/>
          </a:xfrm>
          <a:prstGeom prst="rect">
            <a:avLst/>
          </a:prstGeom>
          <a:solidFill>
            <a:schemeClr val="tx1">
              <a:alpha val="96000"/>
            </a:schemeClr>
          </a:solidFill>
          <a:ln>
            <a:noFill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altLang="zh-HK" sz="12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BBEA7-CC45-B981-7D5F-C8350F910EB9}"/>
              </a:ext>
            </a:extLst>
          </p:cNvPr>
          <p:cNvSpPr txBox="1"/>
          <p:nvPr/>
        </p:nvSpPr>
        <p:spPr>
          <a:xfrm>
            <a:off x="-13848" y="4548565"/>
            <a:ext cx="6871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sz="1600" dirty="0">
                <a:solidFill>
                  <a:schemeClr val="bg1"/>
                </a:solidFill>
                <a:ea typeface="+mn-ea"/>
                <a:cs typeface="Times New Roman" panose="02020603050405020304" pitchFamily="18" charset="0"/>
              </a:rPr>
              <a:t>The Last Line Physical Defence of Data Centre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ea typeface="+mn-ea"/>
                <a:cs typeface="Times New Roman" panose="02020603050405020304" pitchFamily="18" charset="0"/>
              </a:rPr>
              <a:t>Your Data’s Final Shield? The </a:t>
            </a:r>
            <a:r>
              <a:rPr lang="en-GB" sz="1600" dirty="0">
                <a:solidFill>
                  <a:srgbClr val="FFC000"/>
                </a:solidFill>
                <a:ea typeface="+mn-ea"/>
                <a:cs typeface="Times New Roman" panose="02020603050405020304" pitchFamily="18" charset="0"/>
              </a:rPr>
              <a:t>SmartGuard IoT Lock </a:t>
            </a:r>
            <a:r>
              <a:rPr lang="en-GB" sz="1600" dirty="0">
                <a:solidFill>
                  <a:schemeClr val="bg1"/>
                </a:solidFill>
                <a:ea typeface="+mn-ea"/>
                <a:cs typeface="Times New Roman" panose="02020603050405020304" pitchFamily="18" charset="0"/>
              </a:rPr>
              <a:t>On Every IT Rack</a:t>
            </a:r>
            <a:endParaRPr lang="en-US" sz="1600" dirty="0">
              <a:solidFill>
                <a:schemeClr val="bg1"/>
              </a:solidFill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9F3F7179-7993-F01D-538F-B41943F8B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5552"/>
            <a:ext cx="6865495" cy="570465"/>
          </a:xfrm>
          <a:prstGeom prst="rect">
            <a:avLst/>
          </a:prstGeom>
          <a:solidFill>
            <a:srgbClr val="FFC000">
              <a:alpha val="9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algn="l" defTabSz="449263" rtl="0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algn="l" defTabSz="449263" rtl="0" fontAlgn="base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br>
              <a:rPr lang="en-GB" altLang="zh-HK" sz="2400" b="1" dirty="0">
                <a:solidFill>
                  <a:schemeClr val="bg1"/>
                </a:solidFill>
                <a:latin typeface="+mn-lt"/>
                <a:ea typeface="+mn-ea"/>
              </a:rPr>
            </a:br>
            <a:br>
              <a:rPr lang="en-GB" altLang="zh-HK" sz="20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endParaRPr lang="en-GB" altLang="zh-HK" sz="24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64CA3C-DDC2-8C66-D0FE-1582EE3FAD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" y="72266"/>
            <a:ext cx="1757675" cy="3854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F4C5B6-D02B-92E3-02B8-0DBD2B3D1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3" y="912420"/>
            <a:ext cx="6850502" cy="370407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39F328-260A-F903-8FC0-5023BC0252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601" y="-44595"/>
            <a:ext cx="1607252" cy="3237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4094F24-106A-C379-8237-7DA2C8C6BED4}"/>
              </a:ext>
            </a:extLst>
          </p:cNvPr>
          <p:cNvSpPr txBox="1"/>
          <p:nvPr/>
        </p:nvSpPr>
        <p:spPr>
          <a:xfrm>
            <a:off x="0" y="695236"/>
            <a:ext cx="6850502" cy="369332"/>
          </a:xfrm>
          <a:prstGeom prst="rect">
            <a:avLst/>
          </a:prstGeom>
          <a:solidFill>
            <a:schemeClr val="bg1">
              <a:alpha val="48000"/>
            </a:schemeClr>
          </a:solidFill>
          <a:effectLst>
            <a:softEdge rad="152400"/>
          </a:effectLst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solidFill>
                  <a:srgbClr val="FFC000"/>
                </a:solidFill>
                <a:cs typeface="Times New Roman" panose="02020603050405020304" pitchFamily="18" charset="0"/>
              </a:rPr>
              <a:t>SmartGuard</a:t>
            </a:r>
            <a:r>
              <a:rPr lang="en-GB" dirty="0">
                <a:solidFill>
                  <a:srgbClr val="FFC000"/>
                </a:solidFill>
                <a:cs typeface="Times New Roman" panose="02020603050405020304" pitchFamily="18" charset="0"/>
              </a:rPr>
              <a:t> </a:t>
            </a:r>
            <a:r>
              <a:rPr lang="en-GB" dirty="0">
                <a:cs typeface="Times New Roman" panose="02020603050405020304" pitchFamily="18" charset="0"/>
              </a:rPr>
              <a:t>IoT</a:t>
            </a:r>
            <a:r>
              <a:rPr lang="en-GB" dirty="0">
                <a:solidFill>
                  <a:srgbClr val="FFC000"/>
                </a:solidFill>
                <a:cs typeface="Times New Roman" panose="02020603050405020304" pitchFamily="18" charset="0"/>
              </a:rPr>
              <a:t> </a:t>
            </a:r>
            <a:r>
              <a:rPr lang="en-GB" dirty="0">
                <a:cs typeface="Times New Roman" panose="02020603050405020304" pitchFamily="18" charset="0"/>
              </a:rPr>
              <a:t>Lock On Every Data Rack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CE58E2-2BE3-2FEA-265E-44F2687B0D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0312" y="2033574"/>
            <a:ext cx="3512591" cy="35125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CB8D20-25B9-DD48-E8C4-B3E3EB54E0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3386"/>
            <a:ext cx="6858000" cy="4166451"/>
          </a:xfrm>
          <a:prstGeom prst="rect">
            <a:avLst/>
          </a:prstGeom>
          <a:effectLst>
            <a:softEdge rad="3556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318"/>
            <a:ext cx="6858000" cy="11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E54C74-D053-655E-3098-5DC1C0C42B6D}"/>
              </a:ext>
            </a:extLst>
          </p:cNvPr>
          <p:cNvSpPr txBox="1"/>
          <p:nvPr/>
        </p:nvSpPr>
        <p:spPr>
          <a:xfrm>
            <a:off x="48893" y="560512"/>
            <a:ext cx="6760214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1200" b="1" dirty="0">
                <a:solidFill>
                  <a:srgbClr val="FF950E"/>
                </a:solidFill>
                <a:cs typeface="Times New Roman" panose="02020603050405020304" pitchFamily="18" charset="0"/>
              </a:rPr>
              <a:t>LUX RACK SMARTGUARD IOT LOCK SOLUTIONS FOR IT RACK</a:t>
            </a:r>
          </a:p>
          <a:p>
            <a:pPr algn="just">
              <a:defRPr/>
            </a:pPr>
            <a:endParaRPr lang="en-GB" sz="800" b="1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As AI servers and network switches process increasingly high-value, mission-critical data, the physical security of server/network racks has evolved from a "basic requirement" to a </a:t>
            </a:r>
            <a:r>
              <a:rPr lang="en-US" sz="900" b="1" dirty="0">
                <a:solidFill>
                  <a:schemeClr val="dk1"/>
                </a:solidFill>
                <a:cs typeface="Times New Roman" panose="02020603050405020304" pitchFamily="18" charset="0"/>
              </a:rPr>
              <a:t>business-critical priority</a:t>
            </a: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. This includes not just reliable locking mechanisms, but granular access control, immutable audit trails, and real-time visibility—all to mitigate risks of unauthorized access, data breaches, or operational disruptions.</a:t>
            </a:r>
          </a:p>
          <a:p>
            <a:endParaRPr lang="en-US" sz="900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Adapting server rack security to these demands is no longer optional: it is essential for ensuring AI workloads running efficiently, securely, and in compliance with global data protection regulations.</a:t>
            </a:r>
          </a:p>
          <a:p>
            <a:pPr algn="just">
              <a:defRPr/>
            </a:pPr>
            <a:endParaRPr lang="en-GB" altLang="zh-HK" sz="900" dirty="0">
              <a:cs typeface="Times New Roman" panose="02020603050405020304" pitchFamily="18" charset="0"/>
            </a:endParaRP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dk1"/>
                </a:solidFill>
                <a:cs typeface="Times New Roman" panose="02020603050405020304" pitchFamily="18" charset="0"/>
              </a:rPr>
              <a:t>Introducing Lux Rack Solutions’ SmartGuard IoT Lock: Redefine Rack Security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We are proud to launch our </a:t>
            </a:r>
            <a:r>
              <a:rPr lang="en-US" sz="900" b="1" dirty="0">
                <a:solidFill>
                  <a:schemeClr val="dk1"/>
                </a:solidFill>
                <a:cs typeface="Times New Roman" panose="02020603050405020304" pitchFamily="18" charset="0"/>
              </a:rPr>
              <a:t>SmartGuard IoT Lock Solutions for IT Server/Network Racks</a:t>
            </a: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—engineered exclusively by Lux Rack Solutions to address the unique challenges of modern data centers. This revolutionary system fuses cutting-edge security technology with rugged durability, delivering unparalleled protection for your most valuable digital assets.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dk1"/>
                </a:solidFill>
                <a:cs typeface="Times New Roman" panose="02020603050405020304" pitchFamily="18" charset="0"/>
              </a:rPr>
              <a:t>Wide-Ranging Applications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Ideal for deployment in: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1. Internet Data Centers (IDCs)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2. Enterprise computer rooms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3. Cloud/data centers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4. Any environment requiring remote unlocking capabilities (via integrated IoT connectivity or networked control systems) and real-time </a:t>
            </a:r>
          </a:p>
          <a:p>
            <a:pPr algn="just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    monitoring to meet compliance requirements (e.g., GDPR, ISO 27001, </a:t>
            </a:r>
            <a:r>
              <a:rPr lang="en-US" sz="900" b="0" i="0" dirty="0">
                <a:solidFill>
                  <a:srgbClr val="0A0A0A"/>
                </a:solidFill>
                <a:effectLst/>
              </a:rPr>
              <a:t>GB/T 21556-2008</a:t>
            </a:r>
            <a:r>
              <a:rPr lang="en-US" sz="900" dirty="0">
                <a:solidFill>
                  <a:schemeClr val="dk1"/>
                </a:solidFill>
                <a:cs typeface="Times New Roman" panose="02020603050405020304" pitchFamily="18" charset="0"/>
              </a:rPr>
              <a:t>).</a:t>
            </a:r>
            <a:endParaRPr lang="en-US" sz="900" dirty="0">
              <a:cs typeface="Times New Roman" panose="02020603050405020304" pitchFamily="18" charset="0"/>
            </a:endParaRPr>
          </a:p>
        </p:txBody>
      </p:sp>
      <p:sp>
        <p:nvSpPr>
          <p:cNvPr id="4" name="矩形 11">
            <a:extLst>
              <a:ext uri="{FF2B5EF4-FFF2-40B4-BE49-F238E27FC236}">
                <a16:creationId xmlns:a16="http://schemas.microsoft.com/office/drawing/2014/main" id="{B4422E9C-26C8-E04E-B196-C81C66DB8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9606856"/>
            <a:ext cx="6335397" cy="25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just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altLang="en-US" sz="700" dirty="0">
                <a:solidFill>
                  <a:schemeClr val="accent3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Tel : +852- 3618 9188   Fax: +852- 3590 9009      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Website: www.lux-rack.com</a:t>
            </a:r>
            <a:r>
              <a:rPr lang="zh-TW" altLang="en-US" sz="700" dirty="0">
                <a:solidFill>
                  <a:schemeClr val="accent3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Copyright  Lux Rack Solutions Limited. </a:t>
            </a:r>
            <a:r>
              <a:rPr lang="en-US" sz="700" dirty="0">
                <a:solidFill>
                  <a:schemeClr val="accent3">
                    <a:lumMod val="50000"/>
                  </a:schemeClr>
                </a:solidFill>
                <a:ea typeface="+mn-ea"/>
              </a:rPr>
              <a:t>© 2026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All right reserved</a:t>
            </a:r>
            <a:r>
              <a:rPr lang="en-US" altLang="zh-TW" sz="700" dirty="0">
                <a:solidFill>
                  <a:schemeClr val="bg2"/>
                </a:solidFill>
                <a:cs typeface="Arial" panose="020B0604020202020204" pitchFamily="34" charset="0"/>
              </a:rPr>
              <a:t>.</a:t>
            </a:r>
            <a:endParaRPr lang="en-US" altLang="en-US" sz="70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9" name="表格 18">
            <a:extLst>
              <a:ext uri="{FF2B5EF4-FFF2-40B4-BE49-F238E27FC236}">
                <a16:creationId xmlns:a16="http://schemas.microsoft.com/office/drawing/2014/main" id="{7FDF391E-1E34-A5E3-821D-AB0056745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097925"/>
              </p:ext>
            </p:extLst>
          </p:nvPr>
        </p:nvGraphicFramePr>
        <p:xfrm>
          <a:off x="0" y="9362746"/>
          <a:ext cx="6362686" cy="24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4076">
                  <a:extLst>
                    <a:ext uri="{9D8B030D-6E8A-4147-A177-3AD203B41FA5}">
                      <a16:colId xmlns:a16="http://schemas.microsoft.com/office/drawing/2014/main" val="2649510093"/>
                    </a:ext>
                  </a:extLst>
                </a:gridCol>
                <a:gridCol w="1438610">
                  <a:extLst>
                    <a:ext uri="{9D8B030D-6E8A-4147-A177-3AD203B41FA5}">
                      <a16:colId xmlns:a16="http://schemas.microsoft.com/office/drawing/2014/main" val="1961195010"/>
                    </a:ext>
                  </a:extLst>
                </a:gridCol>
              </a:tblGrid>
              <a:tr h="2460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Address: </a:t>
                      </a:r>
                      <a:r>
                        <a:rPr lang="en-HK" sz="7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20, 19/F, International Trade Centre, 11 Sha Tsui Road, Tsuen Wan, New Territories</a:t>
                      </a:r>
                      <a:endParaRPr lang="en-US" sz="7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7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DS-EL-20260901</a:t>
                      </a: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54157"/>
                  </a:ext>
                </a:extLst>
              </a:tr>
            </a:tbl>
          </a:graphicData>
        </a:graphic>
      </p:graphicFrame>
      <p:pic>
        <p:nvPicPr>
          <p:cNvPr id="11" name="圖片 4">
            <a:extLst>
              <a:ext uri="{FF2B5EF4-FFF2-40B4-BE49-F238E27FC236}">
                <a16:creationId xmlns:a16="http://schemas.microsoft.com/office/drawing/2014/main" id="{0624BB7B-F0F3-6757-B4FE-4FC7CB9344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00" y="9345488"/>
            <a:ext cx="515102" cy="515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F2A0FD-3D5C-AE52-E354-59585E439F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" y="72266"/>
            <a:ext cx="1757675" cy="385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3DE6C-8D5F-8068-4FFB-2D39103EC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4" y="3641323"/>
            <a:ext cx="6681439" cy="3680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1FA5C4-9A9C-708A-2D1F-1EBC5A0D7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06" y="4304928"/>
            <a:ext cx="3032794" cy="10081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6CCE41-4FB5-F6DC-4D5A-FD7CAC1EA909}"/>
              </a:ext>
            </a:extLst>
          </p:cNvPr>
          <p:cNvSpPr txBox="1"/>
          <p:nvPr/>
        </p:nvSpPr>
        <p:spPr>
          <a:xfrm>
            <a:off x="142194" y="8729851"/>
            <a:ext cx="1268994" cy="369332"/>
          </a:xfrm>
          <a:prstGeom prst="rect">
            <a:avLst/>
          </a:prstGeom>
          <a:solidFill>
            <a:srgbClr val="FFC000"/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>
                <a:cs typeface="Times New Roman" panose="02020603050405020304" pitchFamily="18" charset="0"/>
              </a:rPr>
              <a:t>SmartGuard</a:t>
            </a:r>
            <a:r>
              <a:rPr lang="en-US" sz="900" dirty="0">
                <a:cs typeface="Times New Roman" panose="02020603050405020304" pitchFamily="18" charset="0"/>
              </a:rPr>
              <a:t> IoT Lock</a:t>
            </a:r>
          </a:p>
          <a:p>
            <a:pPr algn="ctr"/>
            <a:r>
              <a:rPr lang="en-US" sz="900" dirty="0">
                <a:cs typeface="Times New Roman" panose="02020603050405020304" pitchFamily="18" charset="0"/>
              </a:rPr>
              <a:t>(door sensors)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F06CD7-2F86-67A6-F92A-7EB2A0009A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3" y="7552944"/>
            <a:ext cx="582591" cy="10801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F074D8-F97C-4073-4C57-721F9431DD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41" y="7695528"/>
            <a:ext cx="231892" cy="8419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8BDE38-EC95-718D-E20B-22FEAEB6FE2F}"/>
              </a:ext>
            </a:extLst>
          </p:cNvPr>
          <p:cNvSpPr txBox="1"/>
          <p:nvPr/>
        </p:nvSpPr>
        <p:spPr>
          <a:xfrm>
            <a:off x="142194" y="7649730"/>
            <a:ext cx="323165" cy="10738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cs typeface="Times New Roman" panose="02020603050405020304" pitchFamily="18" charset="0"/>
              </a:rPr>
              <a:t>Physical Layer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4F58E-D399-3D23-546F-A9A94AB2F3BE}"/>
              </a:ext>
            </a:extLst>
          </p:cNvPr>
          <p:cNvSpPr/>
          <p:nvPr/>
        </p:nvSpPr>
        <p:spPr>
          <a:xfrm>
            <a:off x="78775" y="7515300"/>
            <a:ext cx="1392699" cy="1653874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A486B-DDE2-950D-F234-40E3826FFB5E}"/>
              </a:ext>
            </a:extLst>
          </p:cNvPr>
          <p:cNvSpPr txBox="1"/>
          <p:nvPr/>
        </p:nvSpPr>
        <p:spPr>
          <a:xfrm>
            <a:off x="1908243" y="8722857"/>
            <a:ext cx="1268994" cy="369332"/>
          </a:xfrm>
          <a:prstGeom prst="rect">
            <a:avLst/>
          </a:prstGeom>
          <a:solidFill>
            <a:srgbClr val="FFC000"/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cs typeface="Times New Roman" panose="02020603050405020304" pitchFamily="18" charset="0"/>
              </a:rPr>
              <a:t>IoT Controller</a:t>
            </a:r>
          </a:p>
          <a:p>
            <a:pPr algn="ctr"/>
            <a:r>
              <a:rPr lang="en-US" sz="900" dirty="0">
                <a:cs typeface="Times New Roman" panose="02020603050405020304" pitchFamily="18" charset="0"/>
              </a:rPr>
              <a:t>(wired controller)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1E7007-FDCA-3C68-4C88-62EF5CE09678}"/>
              </a:ext>
            </a:extLst>
          </p:cNvPr>
          <p:cNvSpPr txBox="1"/>
          <p:nvPr/>
        </p:nvSpPr>
        <p:spPr>
          <a:xfrm>
            <a:off x="1908243" y="7642736"/>
            <a:ext cx="323165" cy="10738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cs typeface="Times New Roman" panose="02020603050405020304" pitchFamily="18" charset="0"/>
              </a:rPr>
              <a:t>Control Layer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91D4D8F-D66B-E214-CBDA-3660EF5F3259}"/>
              </a:ext>
            </a:extLst>
          </p:cNvPr>
          <p:cNvSpPr/>
          <p:nvPr/>
        </p:nvSpPr>
        <p:spPr>
          <a:xfrm>
            <a:off x="1844824" y="7508305"/>
            <a:ext cx="1392699" cy="1660869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83647A-1510-F472-B02C-51BC5767D865}"/>
              </a:ext>
            </a:extLst>
          </p:cNvPr>
          <p:cNvSpPr txBox="1"/>
          <p:nvPr/>
        </p:nvSpPr>
        <p:spPr>
          <a:xfrm>
            <a:off x="3683896" y="8722857"/>
            <a:ext cx="1268994" cy="369332"/>
          </a:xfrm>
          <a:prstGeom prst="rect">
            <a:avLst/>
          </a:prstGeom>
          <a:solidFill>
            <a:srgbClr val="FFC000"/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cs typeface="Times New Roman" panose="02020603050405020304" pitchFamily="18" charset="0"/>
              </a:rPr>
              <a:t>Ethernet</a:t>
            </a:r>
          </a:p>
          <a:p>
            <a:pPr algn="ctr"/>
            <a:r>
              <a:rPr lang="en-US" sz="900" dirty="0">
                <a:cs typeface="Times New Roman" panose="02020603050405020304" pitchFamily="18" charset="0"/>
              </a:rPr>
              <a:t>(server / switches)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12E34C-6AF5-A306-E214-7AB630EF0A76}"/>
              </a:ext>
            </a:extLst>
          </p:cNvPr>
          <p:cNvSpPr txBox="1"/>
          <p:nvPr/>
        </p:nvSpPr>
        <p:spPr>
          <a:xfrm>
            <a:off x="3683896" y="7642736"/>
            <a:ext cx="323165" cy="10738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cs typeface="Times New Roman" panose="02020603050405020304" pitchFamily="18" charset="0"/>
              </a:rPr>
              <a:t>Transport Layer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839A44B-6BF6-05B1-0A27-EFF53EDC437D}"/>
              </a:ext>
            </a:extLst>
          </p:cNvPr>
          <p:cNvSpPr/>
          <p:nvPr/>
        </p:nvSpPr>
        <p:spPr>
          <a:xfrm>
            <a:off x="3620477" y="7508305"/>
            <a:ext cx="1392699" cy="166087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7A4500-A1F2-36D1-1FAE-634E4E0D9280}"/>
              </a:ext>
            </a:extLst>
          </p:cNvPr>
          <p:cNvSpPr txBox="1"/>
          <p:nvPr/>
        </p:nvSpPr>
        <p:spPr>
          <a:xfrm>
            <a:off x="5443625" y="8713501"/>
            <a:ext cx="1268994" cy="369332"/>
          </a:xfrm>
          <a:prstGeom prst="rect">
            <a:avLst/>
          </a:prstGeom>
          <a:solidFill>
            <a:srgbClr val="FFC000"/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00" dirty="0" err="1">
                <a:cs typeface="Times New Roman" panose="02020603050405020304" pitchFamily="18" charset="0"/>
              </a:rPr>
              <a:t>SmartGuard</a:t>
            </a:r>
            <a:r>
              <a:rPr lang="en-US" sz="900" dirty="0">
                <a:cs typeface="Times New Roman" panose="02020603050405020304" pitchFamily="18" charset="0"/>
              </a:rPr>
              <a:t> IoT Lock Management Platform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ED91F03-0670-82C1-9CC4-2E95FB7C83E9}"/>
              </a:ext>
            </a:extLst>
          </p:cNvPr>
          <p:cNvSpPr txBox="1"/>
          <p:nvPr/>
        </p:nvSpPr>
        <p:spPr>
          <a:xfrm>
            <a:off x="5443625" y="7633380"/>
            <a:ext cx="323165" cy="10738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cs typeface="Times New Roman" panose="02020603050405020304" pitchFamily="18" charset="0"/>
              </a:rPr>
              <a:t>Application Layer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F05371B-B685-2654-4338-00C67787FADB}"/>
              </a:ext>
            </a:extLst>
          </p:cNvPr>
          <p:cNvSpPr/>
          <p:nvPr/>
        </p:nvSpPr>
        <p:spPr>
          <a:xfrm>
            <a:off x="5380206" y="7498949"/>
            <a:ext cx="1392699" cy="1670235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71769A7-CCC0-B8C7-7389-DFC3B526A7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57" y="7401272"/>
            <a:ext cx="870502" cy="87050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08AD0240-D82F-927B-0B4E-7CAFDCB7F9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66007" y="8278438"/>
            <a:ext cx="558397" cy="32063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9DE1FDE-9935-7149-B18A-0E8A59BDF14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54" y="7947061"/>
            <a:ext cx="947013" cy="787180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DE6CEC4-7903-A16B-F7A1-CEE473949063}"/>
              </a:ext>
            </a:extLst>
          </p:cNvPr>
          <p:cNvCxnSpPr>
            <a:cxnSpLocks/>
          </p:cNvCxnSpPr>
          <p:nvPr/>
        </p:nvCxnSpPr>
        <p:spPr>
          <a:xfrm>
            <a:off x="1471474" y="8247555"/>
            <a:ext cx="38163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129AC860-3056-149B-C836-B946B3133AD0}"/>
              </a:ext>
            </a:extLst>
          </p:cNvPr>
          <p:cNvSpPr txBox="1"/>
          <p:nvPr/>
        </p:nvSpPr>
        <p:spPr>
          <a:xfrm>
            <a:off x="1424708" y="8032111"/>
            <a:ext cx="4411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cs typeface="Times New Roman" panose="02020603050405020304" pitchFamily="18" charset="0"/>
              </a:rPr>
              <a:t>RS485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8DEE24E-B2D8-2419-4051-BB041D263292}"/>
              </a:ext>
            </a:extLst>
          </p:cNvPr>
          <p:cNvCxnSpPr>
            <a:cxnSpLocks/>
          </p:cNvCxnSpPr>
          <p:nvPr/>
        </p:nvCxnSpPr>
        <p:spPr>
          <a:xfrm>
            <a:off x="3238220" y="8240386"/>
            <a:ext cx="38163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C733164F-D851-0BAB-B791-6A233BE27E36}"/>
              </a:ext>
            </a:extLst>
          </p:cNvPr>
          <p:cNvSpPr txBox="1"/>
          <p:nvPr/>
        </p:nvSpPr>
        <p:spPr>
          <a:xfrm>
            <a:off x="3191454" y="8024942"/>
            <a:ext cx="4603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cs typeface="Times New Roman" panose="02020603050405020304" pitchFamily="18" charset="0"/>
              </a:rPr>
              <a:t>TCP/IP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A5180BB-4924-0734-0146-432EA1B49D2C}"/>
              </a:ext>
            </a:extLst>
          </p:cNvPr>
          <p:cNvCxnSpPr>
            <a:cxnSpLocks/>
          </p:cNvCxnSpPr>
          <p:nvPr/>
        </p:nvCxnSpPr>
        <p:spPr>
          <a:xfrm>
            <a:off x="4999656" y="8240386"/>
            <a:ext cx="38163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>
            <a:extLst>
              <a:ext uri="{FF2B5EF4-FFF2-40B4-BE49-F238E27FC236}">
                <a16:creationId xmlns:a16="http://schemas.microsoft.com/office/drawing/2014/main" id="{BA54DD4C-F5DB-9EE1-6D28-AA343EB2990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377" y="8154656"/>
            <a:ext cx="536926" cy="433788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92F530D-AE69-C66B-6FD1-054506EFD88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982" y="7531288"/>
            <a:ext cx="360040" cy="29959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78D9CC56-2241-ADA3-CACE-73CCF046F58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68" y="7548161"/>
            <a:ext cx="284589" cy="285159"/>
          </a:xfrm>
          <a:prstGeom prst="rect">
            <a:avLst/>
          </a:prstGeom>
        </p:spPr>
      </p:pic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1E160050-9789-C98E-C865-E051F84FBB41}"/>
              </a:ext>
            </a:extLst>
          </p:cNvPr>
          <p:cNvCxnSpPr>
            <a:cxnSpLocks/>
          </p:cNvCxnSpPr>
          <p:nvPr/>
        </p:nvCxnSpPr>
        <p:spPr>
          <a:xfrm flipV="1">
            <a:off x="6033060" y="7828000"/>
            <a:ext cx="0" cy="1466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FC466E84-DB29-38DF-F5A4-426D2C3C513E}"/>
              </a:ext>
            </a:extLst>
          </p:cNvPr>
          <p:cNvCxnSpPr>
            <a:cxnSpLocks/>
          </p:cNvCxnSpPr>
          <p:nvPr/>
        </p:nvCxnSpPr>
        <p:spPr>
          <a:xfrm flipV="1">
            <a:off x="6482543" y="7836523"/>
            <a:ext cx="0" cy="1466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E5A64A84-B721-9D56-D73E-F1899BD7B98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58" y="7645431"/>
            <a:ext cx="554060" cy="93826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C0E0A7-55BF-7A10-6838-BEA452E0D945}"/>
              </a:ext>
            </a:extLst>
          </p:cNvPr>
          <p:cNvSpPr txBox="1"/>
          <p:nvPr/>
        </p:nvSpPr>
        <p:spPr>
          <a:xfrm>
            <a:off x="2624706" y="8581142"/>
            <a:ext cx="667952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PN#: LRSA1408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9A80EB-C8B0-3C51-8C5A-9F2489B3D65B}"/>
              </a:ext>
            </a:extLst>
          </p:cNvPr>
          <p:cNvSpPr txBox="1"/>
          <p:nvPr/>
        </p:nvSpPr>
        <p:spPr>
          <a:xfrm>
            <a:off x="936199" y="8581116"/>
            <a:ext cx="67052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PN: LRSDS867</a:t>
            </a:r>
          </a:p>
        </p:txBody>
      </p:sp>
    </p:spTree>
    <p:extLst>
      <p:ext uri="{BB962C8B-B14F-4D97-AF65-F5344CB8AC3E}">
        <p14:creationId xmlns:p14="http://schemas.microsoft.com/office/powerpoint/2010/main" val="314833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E977DEC4-7386-3A0A-C912-3F0FF643D3ED}"/>
              </a:ext>
            </a:extLst>
          </p:cNvPr>
          <p:cNvSpPr/>
          <p:nvPr/>
        </p:nvSpPr>
        <p:spPr bwMode="auto">
          <a:xfrm>
            <a:off x="4339215" y="2854115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C579BDE-E201-4728-6E87-FCA9CA93B0C6}"/>
              </a:ext>
            </a:extLst>
          </p:cNvPr>
          <p:cNvSpPr/>
          <p:nvPr/>
        </p:nvSpPr>
        <p:spPr bwMode="auto">
          <a:xfrm>
            <a:off x="2249536" y="2861582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05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692E666-7AA5-5343-50AD-15277A1E5551}"/>
              </a:ext>
            </a:extLst>
          </p:cNvPr>
          <p:cNvSpPr/>
          <p:nvPr/>
        </p:nvSpPr>
        <p:spPr bwMode="auto">
          <a:xfrm>
            <a:off x="188643" y="2854115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6A50199-A01D-0681-3B02-AAFA82C72CDF}"/>
              </a:ext>
            </a:extLst>
          </p:cNvPr>
          <p:cNvSpPr/>
          <p:nvPr/>
        </p:nvSpPr>
        <p:spPr bwMode="auto">
          <a:xfrm>
            <a:off x="4339215" y="4303135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09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CDF5BB2-F8B5-1921-B8B3-BB475D41C5AC}"/>
              </a:ext>
            </a:extLst>
          </p:cNvPr>
          <p:cNvSpPr/>
          <p:nvPr/>
        </p:nvSpPr>
        <p:spPr bwMode="auto">
          <a:xfrm>
            <a:off x="2249536" y="4310602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08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53B4E1-41F9-D235-C236-B881D6E51E61}"/>
              </a:ext>
            </a:extLst>
          </p:cNvPr>
          <p:cNvSpPr/>
          <p:nvPr/>
        </p:nvSpPr>
        <p:spPr bwMode="auto">
          <a:xfrm>
            <a:off x="188643" y="4303135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07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6BD8B19-9868-B257-04F0-5DD98577CB1A}"/>
              </a:ext>
            </a:extLst>
          </p:cNvPr>
          <p:cNvSpPr/>
          <p:nvPr/>
        </p:nvSpPr>
        <p:spPr bwMode="auto">
          <a:xfrm>
            <a:off x="4370499" y="1361988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5AEAFB3-8927-3F42-97F6-786DB7E1ABD9}"/>
              </a:ext>
            </a:extLst>
          </p:cNvPr>
          <p:cNvSpPr/>
          <p:nvPr/>
        </p:nvSpPr>
        <p:spPr bwMode="auto">
          <a:xfrm>
            <a:off x="2280820" y="1369455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71CC5-51E9-B0EC-C6AE-811F0106F9F0}"/>
              </a:ext>
            </a:extLst>
          </p:cNvPr>
          <p:cNvSpPr/>
          <p:nvPr/>
        </p:nvSpPr>
        <p:spPr bwMode="auto">
          <a:xfrm>
            <a:off x="219927" y="1361988"/>
            <a:ext cx="2099139" cy="1495841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143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</a:pP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01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717313"/>
              </p:ext>
            </p:extLst>
          </p:nvPr>
        </p:nvGraphicFramePr>
        <p:xfrm>
          <a:off x="339261" y="632520"/>
          <a:ext cx="620903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9031">
                  <a:extLst>
                    <a:ext uri="{9D8B030D-6E8A-4147-A177-3AD203B41FA5}">
                      <a16:colId xmlns:a16="http://schemas.microsoft.com/office/drawing/2014/main" val="4167220570"/>
                    </a:ext>
                  </a:extLst>
                </a:gridCol>
              </a:tblGrid>
              <a:tr h="2403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200" b="1" dirty="0">
                          <a:solidFill>
                            <a:srgbClr val="FF950E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KEY FEATURES</a:t>
                      </a:r>
                    </a:p>
                  </a:txBody>
                  <a:tcPr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570144"/>
                  </a:ext>
                </a:extLst>
              </a:tr>
              <a:tr h="453284"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en-GB" altLang="zh-HK" sz="800" b="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SmartGuard IoT Lock solves these pain points by redefining data center security. Merging advanced access control, real-time monitoring, and industry-leading compliance, it ensures your critical infrastructure stays protected, traceable, and audit-ready 24/7—whether you operate locally or globally.</a:t>
                      </a:r>
                      <a:endParaRPr lang="en-US" altLang="zh-HK" sz="800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48640"/>
                  </a:ext>
                </a:extLst>
              </a:tr>
            </a:tbl>
          </a:graphicData>
        </a:graphic>
      </p:graphicFrame>
      <p:graphicFrame>
        <p:nvGraphicFramePr>
          <p:cNvPr id="13" name="表格 2">
            <a:extLst>
              <a:ext uri="{FF2B5EF4-FFF2-40B4-BE49-F238E27FC236}">
                <a16:creationId xmlns:a16="http://schemas.microsoft.com/office/drawing/2014/main" id="{CC703F92-16DB-533E-13A1-03F11D83F5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78238"/>
              </p:ext>
            </p:extLst>
          </p:nvPr>
        </p:nvGraphicFramePr>
        <p:xfrm>
          <a:off x="163247" y="6107421"/>
          <a:ext cx="2849079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079">
                  <a:extLst>
                    <a:ext uri="{9D8B030D-6E8A-4147-A177-3AD203B41FA5}">
                      <a16:colId xmlns:a16="http://schemas.microsoft.com/office/drawing/2014/main" val="4167220570"/>
                    </a:ext>
                  </a:extLst>
                </a:gridCol>
              </a:tblGrid>
              <a:tr h="172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200" b="1" dirty="0">
                          <a:solidFill>
                            <a:srgbClr val="FF950E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ISSUES</a:t>
                      </a:r>
                    </a:p>
                  </a:txBody>
                  <a:tcPr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570144"/>
                  </a:ext>
                </a:extLst>
              </a:tr>
              <a:tr h="1349467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Vulnerable to breaches: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Lost keys, unauthorized access, and physical tampering put critical IT assets at risk.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Wasteful manpower: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On-site staff must escort personnel to racks just to unlock doors—draining resources.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Unreliable tracking: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Manual access logs are often incomplete, lost, or unauditable, failing to meet regulatory demands.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Catastrophic consequences: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A single breach can lead to massive financial losses, irreversible reputation damage, and non-compliance penalties.</a:t>
                      </a:r>
                    </a:p>
                    <a:p>
                      <a:pPr algn="just">
                        <a:defRPr/>
                      </a:pPr>
                      <a:endParaRPr lang="en-US" altLang="zh-HK" sz="800" dirty="0"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48640"/>
                  </a:ext>
                </a:extLst>
              </a:tr>
            </a:tbl>
          </a:graphicData>
        </a:graphic>
      </p:graphicFrame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762C1FA4-E021-2115-FADD-A3FC8BD7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589399"/>
              </p:ext>
            </p:extLst>
          </p:nvPr>
        </p:nvGraphicFramePr>
        <p:xfrm>
          <a:off x="3283698" y="6107421"/>
          <a:ext cx="324796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7960">
                  <a:extLst>
                    <a:ext uri="{9D8B030D-6E8A-4147-A177-3AD203B41FA5}">
                      <a16:colId xmlns:a16="http://schemas.microsoft.com/office/drawing/2014/main" val="41672205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1200" b="1" dirty="0">
                          <a:solidFill>
                            <a:srgbClr val="FF950E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BENEFITS</a:t>
                      </a:r>
                    </a:p>
                  </a:txBody>
                  <a:tcPr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570144"/>
                  </a:ext>
                </a:extLst>
              </a:tr>
              <a:tr h="154040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900" b="1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Enhanced Data Security: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Mitigate risks of unauthorized access and data breaches via MFA, tamper alerts, and real-time monitoring—protecting sensitive data from internal and external threats.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Improved Operational Efficiency: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Streamline access control (no manual key management) and eliminate escort requirements—freeing up staff to focus on high-priority tasks.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800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Compliance with Regulations: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Meet Hong Kong’s PDPO,  International Standards (ISO 27001) and Chinese National Standard (GB/T 21556-2008) with automated, auditable logs.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800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Peace of Mind:</a:t>
                      </a:r>
                      <a:r>
                        <a:rPr lang="en-GB" sz="8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Gain complete control over rack access with 24/7 monitoring and tamper-proof trails—resolve incidents faster and reduce operational anxiety.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8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Social Distancing: </a:t>
                      </a:r>
                      <a:r>
                        <a:rPr lang="en-GB" sz="800" b="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Remote unlocking minimizes in-person interactions, protecting employees’ health during pandemics or high-health-risk periods.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altLang="zh-HK" sz="800" b="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4864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90DC8B8-B4DE-D90B-083A-3862E9BC30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48" y="1545988"/>
            <a:ext cx="375131" cy="3833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9B62309-445B-605D-78DF-DFC31F0995BD}"/>
              </a:ext>
            </a:extLst>
          </p:cNvPr>
          <p:cNvSpPr txBox="1"/>
          <p:nvPr/>
        </p:nvSpPr>
        <p:spPr>
          <a:xfrm>
            <a:off x="157379" y="1899926"/>
            <a:ext cx="2047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Advanced Access Control: Ditch Traditional Keys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Supports biometric authentication (fingerprint), smart cards (NFC), and PIN codes—layered options to fit your team’s workflow (</a:t>
            </a:r>
            <a:r>
              <a:rPr lang="en-US" sz="800" dirty="0">
                <a:solidFill>
                  <a:schemeClr val="tx1"/>
                </a:solidFill>
                <a:cs typeface="Times New Roman" panose="02020603050405020304" pitchFamily="18" charset="0"/>
              </a:rPr>
              <a:t>mechanical key as option) </a:t>
            </a:r>
            <a:endParaRPr lang="en-GB" altLang="zh-HK" sz="800" dirty="0">
              <a:solidFill>
                <a:srgbClr val="000000"/>
              </a:solidFill>
              <a:ea typeface="Microsoft YaHei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AF1CE2A-7C2D-3297-6FC9-5B8CB3C34E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25" y="1398218"/>
            <a:ext cx="648917" cy="6489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8D245C3-3E3D-70DC-74CB-A33CD272D8FB}"/>
              </a:ext>
            </a:extLst>
          </p:cNvPr>
          <p:cNvSpPr txBox="1"/>
          <p:nvPr/>
        </p:nvSpPr>
        <p:spPr>
          <a:xfrm>
            <a:off x="2358279" y="1915220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Real-Time Door Access Monitoring: </a:t>
            </a:r>
            <a:r>
              <a:rPr lang="en-US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Stay in Control 24/7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Sends instant alerts (email) for abnormal events (e.g., after-hours access, forced entry attempts)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A6005B9-936B-58F7-A08F-B6AE4C9611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22" y="1471128"/>
            <a:ext cx="503095" cy="5030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6FAC0DE-3C8D-285B-FA0B-7D27FFC615FF}"/>
              </a:ext>
            </a:extLst>
          </p:cNvPr>
          <p:cNvSpPr txBox="1"/>
          <p:nvPr/>
        </p:nvSpPr>
        <p:spPr>
          <a:xfrm>
            <a:off x="4491063" y="1915220"/>
            <a:ext cx="1858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000000"/>
                </a:solidFill>
                <a:ea typeface="+mn-ea"/>
                <a:cs typeface="Times New Roman" panose="02020603050405020304" pitchFamily="18" charset="0"/>
              </a:rPr>
              <a:t>Centralized Access Control: Manage Permissions Remotely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ea typeface="+mn-ea"/>
                <a:cs typeface="Times New Roman" panose="02020603050405020304" pitchFamily="18" charset="0"/>
              </a:rPr>
              <a:t>Customize access levels by user role (e.g., admin, technician, contractor) to avoid over-permission risks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53DA20B-9D7D-6D03-E7BF-B8137C397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09" y="2906328"/>
            <a:ext cx="600899" cy="60089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235850B-F268-6D4C-64A8-E1AC14C704BF}"/>
              </a:ext>
            </a:extLst>
          </p:cNvPr>
          <p:cNvSpPr txBox="1"/>
          <p:nvPr/>
        </p:nvSpPr>
        <p:spPr>
          <a:xfrm>
            <a:off x="232415" y="3449789"/>
            <a:ext cx="1972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Audit Trail and Reporting: Meet Compliance with Ease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Generates exportable reports (CSV/PDF) to streamline audit processes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53FE53-AEFF-B697-BB12-E8063D2448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351" y="3003406"/>
            <a:ext cx="426773" cy="426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27E05C-62A2-8CE1-63E3-630F84551968}"/>
              </a:ext>
            </a:extLst>
          </p:cNvPr>
          <p:cNvSpPr txBox="1"/>
          <p:nvPr/>
        </p:nvSpPr>
        <p:spPr>
          <a:xfrm>
            <a:off x="2399366" y="3442370"/>
            <a:ext cx="1808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Integrated Visitor Management: Approve Access Securely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Built-in Visitor Management module lets leaders review and approve visitor permissions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C8F8D1-851B-6896-17F5-4BD68C0183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864" y="2946290"/>
            <a:ext cx="555894" cy="5558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00000CB-A48F-6C1D-D5BC-73718DCB9531}"/>
              </a:ext>
            </a:extLst>
          </p:cNvPr>
          <p:cNvSpPr txBox="1"/>
          <p:nvPr/>
        </p:nvSpPr>
        <p:spPr>
          <a:xfrm>
            <a:off x="4532815" y="3442370"/>
            <a:ext cx="1695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User-Friendly Interface: Simple to Operate, No Expertise Needed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No complex training required—get your team up and running in hours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410E80-D4BC-3DC9-BA67-00847DC4F5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08" y="4458244"/>
            <a:ext cx="496294" cy="4962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4D069B2-5B06-225A-E681-67E0BBA0744A}"/>
              </a:ext>
            </a:extLst>
          </p:cNvPr>
          <p:cNvSpPr txBox="1"/>
          <p:nvPr/>
        </p:nvSpPr>
        <p:spPr>
          <a:xfrm>
            <a:off x="298635" y="4954541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Standalone Network: Minimize External Vulnerabilities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Operates independently to avoid risks from external access points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2F49A0-143D-7998-4BC6-1803AD6E2720}"/>
              </a:ext>
            </a:extLst>
          </p:cNvPr>
          <p:cNvSpPr txBox="1"/>
          <p:nvPr/>
        </p:nvSpPr>
        <p:spPr>
          <a:xfrm>
            <a:off x="2352843" y="4954541"/>
            <a:ext cx="1855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Brand-Neutral Design: Fit Any Existing Rack /universal compatibility: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Universal mounting design works with most global branded racks (e.g., IBM, HP, Dell, APC)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561B1B-8E16-DED5-9ED1-9A6C055B25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779" y="4527402"/>
            <a:ext cx="405807" cy="4058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3DC2022-6A47-80C6-E137-834968A69854}"/>
              </a:ext>
            </a:extLst>
          </p:cNvPr>
          <p:cNvSpPr txBox="1"/>
          <p:nvPr/>
        </p:nvSpPr>
        <p:spPr>
          <a:xfrm>
            <a:off x="4484851" y="4965194"/>
            <a:ext cx="1896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HK" sz="800" b="1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Robust Physical Security: Withstand Demanding Environments</a:t>
            </a:r>
          </a:p>
          <a:p>
            <a:pPr marL="171450" indent="-171450" algn="ctr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zh-HK" sz="800" dirty="0">
                <a:solidFill>
                  <a:srgbClr val="000000"/>
                </a:solidFill>
                <a:ea typeface="Microsoft YaHei"/>
                <a:cs typeface="Times New Roman" panose="02020603050405020304" pitchFamily="18" charset="0"/>
              </a:rPr>
              <a:t>Rugged construction and tamper-proof design resist forced entry, corrosion, and wear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66173D-776D-16F1-7637-26FCF09E58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952" y="4501067"/>
            <a:ext cx="312228" cy="442475"/>
          </a:xfrm>
          <a:prstGeom prst="rect">
            <a:avLst/>
          </a:prstGeom>
        </p:spPr>
      </p:pic>
      <p:sp>
        <p:nvSpPr>
          <p:cNvPr id="29" name="矩形 11">
            <a:extLst>
              <a:ext uri="{FF2B5EF4-FFF2-40B4-BE49-F238E27FC236}">
                <a16:creationId xmlns:a16="http://schemas.microsoft.com/office/drawing/2014/main" id="{6FCDCCFB-BFC7-A37A-3F98-F9140C4DD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9606856"/>
            <a:ext cx="6335397" cy="25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just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alt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Tel : +852- 3618 9188   Fax: +852- 3590 9009      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Website: www.lux-rack.com</a:t>
            </a:r>
            <a:r>
              <a:rPr lang="zh-TW" alt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Copyright  Lux Rack Solutions Limited. </a:t>
            </a:r>
            <a:r>
              <a:rPr 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© 2026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All right reserved</a:t>
            </a:r>
            <a:r>
              <a:rPr lang="en-US" altLang="zh-TW" sz="700" dirty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en-US" altLang="en-US" sz="700" dirty="0">
              <a:solidFill>
                <a:schemeClr val="bg2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30" name="表格 18">
            <a:extLst>
              <a:ext uri="{FF2B5EF4-FFF2-40B4-BE49-F238E27FC236}">
                <a16:creationId xmlns:a16="http://schemas.microsoft.com/office/drawing/2014/main" id="{52914180-2963-575E-E62E-4D66A6E83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089036"/>
              </p:ext>
            </p:extLst>
          </p:nvPr>
        </p:nvGraphicFramePr>
        <p:xfrm>
          <a:off x="0" y="9362746"/>
          <a:ext cx="6362686" cy="24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4076">
                  <a:extLst>
                    <a:ext uri="{9D8B030D-6E8A-4147-A177-3AD203B41FA5}">
                      <a16:colId xmlns:a16="http://schemas.microsoft.com/office/drawing/2014/main" val="2649510093"/>
                    </a:ext>
                  </a:extLst>
                </a:gridCol>
                <a:gridCol w="1438610">
                  <a:extLst>
                    <a:ext uri="{9D8B030D-6E8A-4147-A177-3AD203B41FA5}">
                      <a16:colId xmlns:a16="http://schemas.microsoft.com/office/drawing/2014/main" val="1961195010"/>
                    </a:ext>
                  </a:extLst>
                </a:gridCol>
              </a:tblGrid>
              <a:tr h="2460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Address: </a:t>
                      </a:r>
                      <a:r>
                        <a:rPr lang="en-HK" sz="7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20, 19/F, International Trade Centre, 11 Sha Tsui Road, Tsuen Wan, New Territories</a:t>
                      </a:r>
                      <a:endParaRPr lang="en-US" sz="7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7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DS-EL-20260901</a:t>
                      </a: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54157"/>
                  </a:ext>
                </a:extLst>
              </a:tr>
            </a:tbl>
          </a:graphicData>
        </a:graphic>
      </p:graphicFrame>
      <p:pic>
        <p:nvPicPr>
          <p:cNvPr id="31" name="圖片 4">
            <a:extLst>
              <a:ext uri="{FF2B5EF4-FFF2-40B4-BE49-F238E27FC236}">
                <a16:creationId xmlns:a16="http://schemas.microsoft.com/office/drawing/2014/main" id="{DC473DA7-EC5E-9A50-CE33-80D016464F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00" y="9345488"/>
            <a:ext cx="515102" cy="515102"/>
          </a:xfrm>
          <a:prstGeom prst="rect">
            <a:avLst/>
          </a:prstGeom>
        </p:spPr>
      </p:pic>
      <p:pic>
        <p:nvPicPr>
          <p:cNvPr id="33" name="圖片 19">
            <a:extLst>
              <a:ext uri="{FF2B5EF4-FFF2-40B4-BE49-F238E27FC236}">
                <a16:creationId xmlns:a16="http://schemas.microsoft.com/office/drawing/2014/main" id="{972A5AE7-2A1B-E772-F5C1-E537173596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318"/>
            <a:ext cx="6858000" cy="11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9A1D4DD-96E9-2942-5BB0-DA67073C2B9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" y="72266"/>
            <a:ext cx="1757675" cy="38546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78270-28C4-C5D9-3081-2ECF454CD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83CBB3-5304-7039-0E27-3752426D2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5804590"/>
            <a:ext cx="1358325" cy="27356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E237F5-1614-4E70-A403-AD833A53B973}"/>
              </a:ext>
            </a:extLst>
          </p:cNvPr>
          <p:cNvSpPr txBox="1"/>
          <p:nvPr/>
        </p:nvSpPr>
        <p:spPr>
          <a:xfrm>
            <a:off x="123664" y="632520"/>
            <a:ext cx="3363421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Why Choose Lux Rack SmartGuard IoT Lock?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Eliminates unauthorized access to critical IT assets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Simplifies compliance audits with automated, tamper-proof logs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Cuts operational costs (no more on-site guard rounds for unlocking)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Scales easily—supports up to thousands of racks per management system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Aligns with data privacy and security guidelines</a:t>
            </a:r>
          </a:p>
          <a:p>
            <a:r>
              <a:rPr lang="en-US" sz="8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✅ Fits any existing rack (brand-neutral) to avoid costly replacements</a:t>
            </a:r>
          </a:p>
          <a:p>
            <a:r>
              <a:rPr lang="en-US" sz="800" dirty="0">
                <a:cs typeface="Times New Roman" panose="02020603050405020304" pitchFamily="18" charset="0"/>
              </a:rPr>
              <a:t>✅ T</a:t>
            </a:r>
            <a:r>
              <a:rPr lang="en-US" sz="800" dirty="0"/>
              <a:t>he system’s scalability will allow for future growth</a:t>
            </a:r>
            <a:endParaRPr lang="en-US" sz="900" dirty="0"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BA3FB-7BDF-2E39-7788-AF5BD1CBCC46}"/>
              </a:ext>
            </a:extLst>
          </p:cNvPr>
          <p:cNvSpPr txBox="1"/>
          <p:nvPr/>
        </p:nvSpPr>
        <p:spPr>
          <a:xfrm>
            <a:off x="409658" y="8462228"/>
            <a:ext cx="605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Contact Us</a:t>
            </a:r>
          </a:p>
          <a:p>
            <a:pPr algn="ctr"/>
            <a:r>
              <a:rPr lang="en-US" sz="9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Ready to upgrade your data center security with benefits tailored to your needs?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Email</a:t>
            </a:r>
            <a:r>
              <a:rPr lang="en-US" sz="9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: sales@lux-rack.com | </a:t>
            </a:r>
            <a:r>
              <a:rPr lang="en-US" sz="9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Tel.</a:t>
            </a:r>
            <a:r>
              <a:rPr lang="en-US" sz="9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: +852 3618 9188 | </a:t>
            </a:r>
            <a:r>
              <a:rPr lang="en-US" sz="9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Website</a:t>
            </a:r>
            <a:r>
              <a:rPr lang="en-US" sz="9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: </a:t>
            </a:r>
            <a:r>
              <a:rPr lang="en-US" sz="900" u="sng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en-US" sz="900" u="sng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lux-rack.com</a:t>
            </a:r>
            <a:endParaRPr lang="en-US" sz="900" dirty="0">
              <a:solidFill>
                <a:schemeClr val="tx1"/>
              </a:solidFill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en-US" sz="900" i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SmartGuard —Where Data Center Security Meets Intelligence</a:t>
            </a:r>
            <a:endParaRPr lang="en-US" sz="900" dirty="0">
              <a:solidFill>
                <a:schemeClr val="tx1"/>
              </a:solidFill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AFEF93-8518-84D6-E44A-73AE3DD93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4" y="2206184"/>
            <a:ext cx="571984" cy="32396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564C2B-F7DA-83FB-A745-45D470530789}"/>
              </a:ext>
            </a:extLst>
          </p:cNvPr>
          <p:cNvSpPr txBox="1"/>
          <p:nvPr/>
        </p:nvSpPr>
        <p:spPr>
          <a:xfrm>
            <a:off x="695648" y="1630826"/>
            <a:ext cx="3434962" cy="297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>
              <a:lnSpc>
                <a:spcPct val="119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zh-HK" sz="1200" b="1" dirty="0">
                <a:solidFill>
                  <a:srgbClr val="FF950E"/>
                </a:solidFill>
                <a:ea typeface="+mn-ea"/>
                <a:cs typeface="Times New Roman" panose="02020603050405020304" pitchFamily="18" charset="0"/>
              </a:rPr>
              <a:t>SPECIFICATIONS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286E2C7-618B-1003-9FB6-FB2BCE752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25016"/>
              </p:ext>
            </p:extLst>
          </p:nvPr>
        </p:nvGraphicFramePr>
        <p:xfrm>
          <a:off x="763559" y="1920984"/>
          <a:ext cx="5688631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177">
                  <a:extLst>
                    <a:ext uri="{9D8B030D-6E8A-4147-A177-3AD203B41FA5}">
                      <a16:colId xmlns:a16="http://schemas.microsoft.com/office/drawing/2014/main" val="285398852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1765734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79020968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19845869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453794481"/>
                    </a:ext>
                  </a:extLst>
                </a:gridCol>
                <a:gridCol w="1655038">
                  <a:extLst>
                    <a:ext uri="{9D8B030D-6E8A-4147-A177-3AD203B41FA5}">
                      <a16:colId xmlns:a16="http://schemas.microsoft.com/office/drawing/2014/main" val="1121094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Part Number: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LRSLDL867 (bundle of 2pcs x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elock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&amp; 1pc x controller)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LRSA1408 (1pc x controller only)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LRSDS867 (1pc x </a:t>
                      </a:r>
                      <a:r>
                        <a:rPr lang="en-US" sz="8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elock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only)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Unlock Method 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Remote IP Network / IC / Bluetooth / RS485 / Fingerprint / Password / Mechanical Key (optional)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7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Overall Dimension: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240*38*45mm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Password: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 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92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Rated Voltage: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DC 12V ±10%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Lock Cylinder: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Mechanical &amp; Electronic Lock Cylinder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24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Rated Current: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≤50mA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Weight: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620g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69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Peak Current: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≤100mA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Door Hole Opening Size: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124*24.5mm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71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Working Temperature: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-10 ~ 65℃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Material: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Nylon PA66</a:t>
                      </a:r>
                    </a:p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Zinc Alloy</a:t>
                      </a:r>
                    </a:p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Carbon Steel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73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Working Humidity: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 ~ 90%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Control Wire: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400mm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77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Communication Interface: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RS485, 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Controller: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Bundle with RS485 to IP Door Controller x 1pc per IT Rack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7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IC Access Card Parameters 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13.56MHz</a:t>
                      </a:r>
                    </a:p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(Card Type: IC / NFC)</a:t>
                      </a:r>
                    </a:p>
                    <a:p>
                      <a:endParaRPr lang="en-US" sz="800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Door Sensor: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Bundle with Door Sensor (for Front &amp; Rear Door) x 1set per IT Rack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89644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C40F699-CD95-9A72-85B5-40C6CD3AFF7D}"/>
              </a:ext>
            </a:extLst>
          </p:cNvPr>
          <p:cNvSpPr txBox="1"/>
          <p:nvPr/>
        </p:nvSpPr>
        <p:spPr>
          <a:xfrm>
            <a:off x="1778098" y="9106455"/>
            <a:ext cx="365955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All information and specifications are subject to change without notice. </a:t>
            </a:r>
          </a:p>
        </p:txBody>
      </p:sp>
      <p:sp>
        <p:nvSpPr>
          <p:cNvPr id="3" name="矩形 11">
            <a:extLst>
              <a:ext uri="{FF2B5EF4-FFF2-40B4-BE49-F238E27FC236}">
                <a16:creationId xmlns:a16="http://schemas.microsoft.com/office/drawing/2014/main" id="{CFBA3FB2-074A-2951-BD3F-C9A057B4A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9606856"/>
            <a:ext cx="6335397" cy="250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just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alt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Tel : +852- 3618 9188   Fax: +852- 3590 9009      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Website: www.lux-rack.com</a:t>
            </a:r>
            <a:r>
              <a:rPr lang="zh-TW" alt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   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Copyright  Lux Rack Solutions Limited. </a:t>
            </a:r>
            <a:r>
              <a:rPr lang="en-US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© 2026 </a:t>
            </a:r>
            <a:r>
              <a:rPr lang="en-US" altLang="zh-TW" sz="7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All right reserved</a:t>
            </a:r>
            <a:r>
              <a:rPr lang="en-US" altLang="zh-TW" sz="700" dirty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en-US" altLang="en-US" sz="700" dirty="0">
              <a:solidFill>
                <a:schemeClr val="bg2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1" name="表格 18">
            <a:extLst>
              <a:ext uri="{FF2B5EF4-FFF2-40B4-BE49-F238E27FC236}">
                <a16:creationId xmlns:a16="http://schemas.microsoft.com/office/drawing/2014/main" id="{600FC455-57DD-E204-9116-ABB964845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465328"/>
              </p:ext>
            </p:extLst>
          </p:nvPr>
        </p:nvGraphicFramePr>
        <p:xfrm>
          <a:off x="0" y="9362746"/>
          <a:ext cx="6362686" cy="246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4076">
                  <a:extLst>
                    <a:ext uri="{9D8B030D-6E8A-4147-A177-3AD203B41FA5}">
                      <a16:colId xmlns:a16="http://schemas.microsoft.com/office/drawing/2014/main" val="2649510093"/>
                    </a:ext>
                  </a:extLst>
                </a:gridCol>
                <a:gridCol w="1438610">
                  <a:extLst>
                    <a:ext uri="{9D8B030D-6E8A-4147-A177-3AD203B41FA5}">
                      <a16:colId xmlns:a16="http://schemas.microsoft.com/office/drawing/2014/main" val="1961195010"/>
                    </a:ext>
                  </a:extLst>
                </a:gridCol>
              </a:tblGrid>
              <a:tr h="2460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Address: </a:t>
                      </a:r>
                      <a:r>
                        <a:rPr lang="en-HK" sz="7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20, 19/F, International Trade Centre, 11 Sha Tsui Road, Tsuen Wan, New Territories</a:t>
                      </a:r>
                      <a:endParaRPr lang="en-US" sz="700" b="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7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DS-EL-20260901</a:t>
                      </a:r>
                    </a:p>
                  </a:txBody>
                  <a:tcPr marL="91432" marR="91432" marT="45583" marB="455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54157"/>
                  </a:ext>
                </a:extLst>
              </a:tr>
            </a:tbl>
          </a:graphicData>
        </a:graphic>
      </p:graphicFrame>
      <p:pic>
        <p:nvPicPr>
          <p:cNvPr id="13" name="圖片 4">
            <a:extLst>
              <a:ext uri="{FF2B5EF4-FFF2-40B4-BE49-F238E27FC236}">
                <a16:creationId xmlns:a16="http://schemas.microsoft.com/office/drawing/2014/main" id="{6715F260-6C7E-6F4D-C000-EBAFD6C9CE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00" y="9345488"/>
            <a:ext cx="515102" cy="515102"/>
          </a:xfrm>
          <a:prstGeom prst="rect">
            <a:avLst/>
          </a:prstGeom>
        </p:spPr>
      </p:pic>
      <p:pic>
        <p:nvPicPr>
          <p:cNvPr id="15" name="圖片 19">
            <a:extLst>
              <a:ext uri="{FF2B5EF4-FFF2-40B4-BE49-F238E27FC236}">
                <a16:creationId xmlns:a16="http://schemas.microsoft.com/office/drawing/2014/main" id="{78806B64-B78F-2E77-1B93-3763F4686A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318"/>
            <a:ext cx="6858000" cy="11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17AB4F-401D-0225-0978-AB3349A3B2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3" y="72266"/>
            <a:ext cx="1757675" cy="3854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BE3FB2-D10F-344A-3D50-6E368CB78D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79" y="5965966"/>
            <a:ext cx="4280494" cy="238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37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39419</TotalTime>
  <Words>1395</Words>
  <Application>Microsoft Macintosh PowerPoint</Application>
  <PresentationFormat>A4 Paper (210x297 mm)</PresentationFormat>
  <Paragraphs>185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Microsoft YaHei</vt:lpstr>
      <vt:lpstr>新細明體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Floor Stand Rack (Standard)</dc:title>
  <dc:creator>Kevin Lee</dc:creator>
  <cp:lastModifiedBy>Kevin Lee</cp:lastModifiedBy>
  <cp:revision>256</cp:revision>
  <cp:lastPrinted>2025-11-11T11:51:30Z</cp:lastPrinted>
  <dcterms:created xsi:type="dcterms:W3CDTF">1601-01-01T00:00:00Z</dcterms:created>
  <dcterms:modified xsi:type="dcterms:W3CDTF">2026-09-01T06:00:47Z</dcterms:modified>
</cp:coreProperties>
</file>